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13"/>
  </p:notesMasterIdLst>
  <p:sldIdLst>
    <p:sldId id="256" r:id="rId2"/>
    <p:sldId id="257" r:id="rId3"/>
    <p:sldId id="261" r:id="rId4"/>
    <p:sldId id="262" r:id="rId5"/>
    <p:sldId id="260" r:id="rId6"/>
    <p:sldId id="263" r:id="rId7"/>
    <p:sldId id="264" r:id="rId8"/>
    <p:sldId id="265" r:id="rId9"/>
    <p:sldId id="267" r:id="rId10"/>
    <p:sldId id="266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530FEA-50B8-4594-9703-639C32D1C3E1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212D40-3372-44BF-AC6F-385813F5A7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95050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Reading A-Z to watch an overview video</a:t>
            </a:r>
          </a:p>
          <a:p>
            <a:r>
              <a:rPr lang="en-US" dirty="0" smtClean="0"/>
              <a:t>Click on take a video tour</a:t>
            </a:r>
          </a:p>
          <a:p>
            <a:r>
              <a:rPr lang="en-US" dirty="0" smtClean="0"/>
              <a:t>Click on Reading</a:t>
            </a:r>
            <a:r>
              <a:rPr lang="en-US" baseline="0" dirty="0" smtClean="0"/>
              <a:t> A-Z in a snapshot for a one page written 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12D40-3372-44BF-AC6F-385813F5A7A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923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2</a:t>
            </a:r>
            <a:r>
              <a:rPr lang="en-US" baseline="30000" dirty="0" smtClean="0"/>
              <a:t>nd</a:t>
            </a:r>
            <a:r>
              <a:rPr lang="en-US" dirty="0" smtClean="0"/>
              <a:t> bullet to take you to </a:t>
            </a:r>
            <a:r>
              <a:rPr lang="en-US" dirty="0" err="1" smtClean="0"/>
              <a:t>itunes</a:t>
            </a:r>
            <a:r>
              <a:rPr lang="en-US" baseline="0" dirty="0" smtClean="0"/>
              <a:t> store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12D40-3372-44BF-AC6F-385813F5A7A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521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the three bullets to go directly</a:t>
            </a:r>
            <a:r>
              <a:rPr lang="en-US" baseline="0" dirty="0" smtClean="0"/>
              <a:t> to the website for additional 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12D40-3372-44BF-AC6F-385813F5A7A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48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Click on bullet to go to common core connection video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212D40-3372-44BF-AC6F-385813F5A7A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946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5871BB3-631A-446D-900B-12AEDCB7DB6E}" type="datetimeFigureOut">
              <a:rPr lang="en-US" smtClean="0"/>
              <a:t>8/20/2012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D66D48D-B168-4170-B19A-709BB3A380B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earninga-z.com/contact-sales.html?username=Brand19808-00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earninga-z.com/downloads/onesheet-readinga-z.pd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hyperlink" Target="http://www.readinga-z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book/itune-books.ph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teacher-corner/research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http://www.readinga-z.com/about-us/contributors.html/" TargetMode="External"/><Relationship Id="rId4" Type="http://schemas.openxmlformats.org/officeDocument/2006/relationships/hyperlink" Target="http://www.readinga-z.com/about-u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adinga-z.com/videohelp.html?id=17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The ABC’s of</a:t>
            </a:r>
            <a:br>
              <a:rPr lang="en-US" dirty="0" smtClean="0"/>
            </a:br>
            <a:r>
              <a:rPr lang="en-US" dirty="0" smtClean="0"/>
              <a:t>Reading A-Z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1" y="4421080"/>
            <a:ext cx="3471168" cy="1260629"/>
          </a:xfrm>
        </p:spPr>
        <p:txBody>
          <a:bodyPr/>
          <a:lstStyle/>
          <a:p>
            <a:r>
              <a:rPr lang="en-US" dirty="0" smtClean="0"/>
              <a:t>An Online Reading Resource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478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License Pricing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042988" y="2981007"/>
          <a:ext cx="6777036" cy="2194560"/>
        </p:xfrm>
        <a:graphic>
          <a:graphicData uri="http://schemas.openxmlformats.org/drawingml/2006/table">
            <a:tbl>
              <a:tblPr/>
              <a:tblGrid>
                <a:gridCol w="3388518"/>
                <a:gridCol w="3388518"/>
              </a:tblGrid>
              <a:tr h="274320">
                <a:tc>
                  <a:txBody>
                    <a:bodyPr/>
                    <a:lstStyle/>
                    <a:p>
                      <a:r>
                        <a:rPr lang="en-US" sz="1800"/>
                        <a:t>Classrooms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Cost per Year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/>
                        <a:t>1 - 9</a:t>
                      </a:r>
                      <a:endParaRPr lang="en-US" sz="18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/>
                        <a:t>$89.95</a:t>
                      </a:r>
                      <a:r>
                        <a:rPr lang="en-US" sz="1800"/>
                        <a:t> per classroom 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4320">
                <a:tc>
                  <a:txBody>
                    <a:bodyPr/>
                    <a:lstStyle/>
                    <a:p>
                      <a:r>
                        <a:rPr lang="en-US" sz="1800" b="1"/>
                        <a:t>10 - 49</a:t>
                      </a:r>
                      <a:endParaRPr lang="en-US" sz="18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/>
                        <a:t>$74.95</a:t>
                      </a:r>
                      <a:r>
                        <a:rPr lang="en-US" sz="1800"/>
                        <a:t> per classroom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71600">
                <a:tc>
                  <a:txBody>
                    <a:bodyPr/>
                    <a:lstStyle/>
                    <a:p>
                      <a:r>
                        <a:rPr lang="en-US" sz="1800" b="1"/>
                        <a:t>50+</a:t>
                      </a:r>
                      <a:endParaRPr lang="en-US" sz="1800"/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hlinkClick r:id="rId2"/>
                        </a:rPr>
                        <a:t>Contact</a:t>
                      </a:r>
                      <a:r>
                        <a:rPr lang="en-US" sz="1800" dirty="0"/>
                        <a:t> your Learning A-Z representative for discounted pricing on orders for 50+ classrooms and website bundles.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543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676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Reading A-Z And Your Library</a:t>
            </a:r>
            <a:br>
              <a:rPr lang="en-US" dirty="0" smtClean="0"/>
            </a:br>
            <a:r>
              <a:rPr lang="en-US" dirty="0" smtClean="0"/>
              <a:t>A Winning Combination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362200"/>
            <a:ext cx="6781800" cy="35196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067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Reading A-Z?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r>
              <a:rPr lang="en-US" dirty="0" smtClean="0">
                <a:hlinkClick r:id="rId3"/>
              </a:rPr>
              <a:t>Reading A-Z In A Snapshot</a:t>
            </a:r>
            <a:r>
              <a:rPr lang="en-US" dirty="0" smtClean="0"/>
              <a:t> 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One page overview</a:t>
            </a:r>
            <a:endParaRPr lang="en-US" dirty="0"/>
          </a:p>
        </p:txBody>
      </p:sp>
      <p:pic>
        <p:nvPicPr>
          <p:cNvPr id="1026" name="Picture 2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438400"/>
            <a:ext cx="4572433" cy="112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71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26231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Reading A-Z  Makes The 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accent6"/>
                </a:solidFill>
              </a:rPr>
              <a:t>A</a:t>
            </a:r>
            <a:r>
              <a:rPr lang="en-US" sz="3200" dirty="0" smtClean="0"/>
              <a:t>-</a:t>
            </a:r>
            <a:r>
              <a:rPr lang="en-US" sz="3200" b="1" dirty="0" smtClean="0">
                <a:solidFill>
                  <a:schemeClr val="accent1"/>
                </a:solidFill>
              </a:rPr>
              <a:t>Apps</a:t>
            </a:r>
            <a:r>
              <a:rPr lang="en-US" dirty="0" smtClean="0"/>
              <a:t> Available</a:t>
            </a:r>
          </a:p>
          <a:p>
            <a:r>
              <a:rPr lang="en-US" sz="3200" b="1" dirty="0" smtClean="0">
                <a:solidFill>
                  <a:schemeClr val="accent6"/>
                </a:solidFill>
              </a:rPr>
              <a:t>B</a:t>
            </a:r>
            <a:r>
              <a:rPr lang="en-US" sz="3200" dirty="0" smtClean="0"/>
              <a:t>-</a:t>
            </a:r>
            <a:r>
              <a:rPr lang="en-US" sz="3200" b="1" dirty="0" smtClean="0">
                <a:solidFill>
                  <a:schemeClr val="accent1"/>
                </a:solidFill>
              </a:rPr>
              <a:t>Based on Research </a:t>
            </a:r>
            <a:r>
              <a:rPr lang="en-US" dirty="0" smtClean="0"/>
              <a:t>and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u="sng" dirty="0" smtClean="0"/>
              <a:t> </a:t>
            </a:r>
            <a:r>
              <a:rPr lang="en-US" sz="3200" b="1" dirty="0" smtClean="0">
                <a:solidFill>
                  <a:schemeClr val="accent1"/>
                </a:solidFill>
              </a:rPr>
              <a:t>Best Practices</a:t>
            </a:r>
          </a:p>
          <a:p>
            <a:r>
              <a:rPr lang="en-US" sz="3200" b="1" dirty="0" smtClean="0">
                <a:solidFill>
                  <a:schemeClr val="accent6"/>
                </a:solidFill>
              </a:rPr>
              <a:t>C</a:t>
            </a:r>
            <a:r>
              <a:rPr lang="en-US" sz="3200" dirty="0" smtClean="0"/>
              <a:t>-Connected </a:t>
            </a:r>
            <a:r>
              <a:rPr lang="en-US" dirty="0" smtClean="0"/>
              <a:t>with</a:t>
            </a:r>
          </a:p>
          <a:p>
            <a:pPr marL="68580" indent="0">
              <a:buNone/>
            </a:pPr>
            <a:r>
              <a:rPr lang="en-US" dirty="0"/>
              <a:t> </a:t>
            </a:r>
            <a:r>
              <a:rPr lang="en-US" dirty="0" smtClean="0"/>
              <a:t>      </a:t>
            </a:r>
            <a:r>
              <a:rPr lang="en-US" sz="3200" b="1" dirty="0" smtClean="0">
                <a:solidFill>
                  <a:schemeClr val="accent1"/>
                </a:solidFill>
              </a:rPr>
              <a:t>Common  Core Standards</a:t>
            </a:r>
          </a:p>
          <a:p>
            <a:r>
              <a:rPr lang="en-US" sz="3200" b="1" dirty="0" smtClean="0">
                <a:solidFill>
                  <a:schemeClr val="accent6"/>
                </a:solidFill>
              </a:rPr>
              <a:t>D</a:t>
            </a:r>
            <a:r>
              <a:rPr lang="en-US" sz="3200" dirty="0" smtClean="0">
                <a:solidFill>
                  <a:schemeClr val="accent1"/>
                </a:solidFill>
              </a:rPr>
              <a:t>-</a:t>
            </a:r>
            <a:r>
              <a:rPr lang="en-US" sz="3200" b="1" dirty="0" smtClean="0">
                <a:solidFill>
                  <a:schemeClr val="accent1"/>
                </a:solidFill>
              </a:rPr>
              <a:t>Differentiation</a:t>
            </a:r>
            <a:r>
              <a:rPr lang="en-US" u="sng" dirty="0" smtClean="0"/>
              <a:t> </a:t>
            </a:r>
            <a:r>
              <a:rPr lang="en-US" dirty="0" smtClean="0"/>
              <a:t>Resources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63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for the iPods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Leveled Libraries Available for iPods</a:t>
            </a:r>
          </a:p>
          <a:p>
            <a:r>
              <a:rPr lang="en-US" sz="2800" dirty="0" smtClean="0">
                <a:hlinkClick r:id="rId3"/>
              </a:rPr>
              <a:t>Reading A-Z Apps In iTunes Store</a:t>
            </a:r>
            <a:endParaRPr lang="en-US" sz="2800" dirty="0" smtClean="0"/>
          </a:p>
          <a:p>
            <a:r>
              <a:rPr lang="en-US" sz="2800" dirty="0" smtClean="0"/>
              <a:t>Cost $6.99 per library</a:t>
            </a:r>
          </a:p>
          <a:p>
            <a:r>
              <a:rPr lang="en-US" sz="2800" dirty="0" smtClean="0"/>
              <a:t>10-12 selections per library</a:t>
            </a:r>
          </a:p>
          <a:p>
            <a:r>
              <a:rPr lang="en-US" sz="2800" dirty="0" smtClean="0"/>
              <a:t>Various genres presented in each library</a:t>
            </a:r>
          </a:p>
          <a:p>
            <a:r>
              <a:rPr lang="en-US" sz="2800" dirty="0" smtClean="0"/>
              <a:t>Corresponding resources @ Reading A-Z .com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44678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Projectable Books For SMART Board</a:t>
            </a:r>
          </a:p>
          <a:p>
            <a:r>
              <a:rPr lang="en-US" sz="2800" dirty="0" smtClean="0"/>
              <a:t>Printable Books In Different Formats</a:t>
            </a:r>
          </a:p>
          <a:p>
            <a:r>
              <a:rPr lang="en-US" sz="2800" dirty="0" smtClean="0"/>
              <a:t>Available in Different Languages</a:t>
            </a:r>
          </a:p>
          <a:p>
            <a:r>
              <a:rPr lang="en-US" sz="2800" dirty="0" smtClean="0"/>
              <a:t>Free Books Available</a:t>
            </a:r>
            <a:endParaRPr lang="en-US" sz="28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038600"/>
            <a:ext cx="2762250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529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B</a:t>
            </a:r>
            <a:r>
              <a:rPr lang="en-US" dirty="0" smtClean="0"/>
              <a:t>-Based On Research and </a:t>
            </a:r>
            <a:br>
              <a:rPr lang="en-US" dirty="0" smtClean="0"/>
            </a:br>
            <a:r>
              <a:rPr lang="en-US" dirty="0"/>
              <a:t> </a:t>
            </a:r>
            <a:r>
              <a:rPr lang="en-US" dirty="0" smtClean="0"/>
              <a:t>   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Research Findings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Award Winning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Contributing Staff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2438400"/>
            <a:ext cx="3124200" cy="38648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424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6"/>
                </a:solidFill>
              </a:rPr>
              <a:t>C</a:t>
            </a:r>
            <a:r>
              <a:rPr lang="en-US" dirty="0" smtClean="0"/>
              <a:t>-Common Core Connections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Common Core Connection Video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2971799"/>
            <a:ext cx="4019995" cy="3109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359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262310" cy="1143000"/>
          </a:xfrm>
        </p:spPr>
        <p:txBody>
          <a:bodyPr>
            <a:noAutofit/>
          </a:bodyPr>
          <a:lstStyle/>
          <a:p>
            <a:pPr algn="ctr"/>
            <a:r>
              <a:rPr lang="en-US" sz="3600" dirty="0" smtClean="0"/>
              <a:t>D-Differentiated Instruction </a:t>
            </a:r>
            <a:br>
              <a:rPr lang="en-US" sz="3600" dirty="0" smtClean="0"/>
            </a:br>
            <a:r>
              <a:rPr lang="en-US" sz="3600" dirty="0" smtClean="0"/>
              <a:t>Resources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27 Levels of Books</a:t>
            </a:r>
          </a:p>
          <a:p>
            <a:r>
              <a:rPr lang="en-US" sz="2800" dirty="0" smtClean="0"/>
              <a:t>Multi- Level Books</a:t>
            </a:r>
          </a:p>
          <a:p>
            <a:r>
              <a:rPr lang="en-US" sz="2800" dirty="0" smtClean="0"/>
              <a:t>Available in Different Languages</a:t>
            </a:r>
          </a:p>
          <a:p>
            <a:r>
              <a:rPr lang="en-US" sz="2800" dirty="0" smtClean="0"/>
              <a:t>Multiple Genres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36853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715536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Additional Resources</a:t>
            </a:r>
            <a:br>
              <a:rPr lang="en-US" dirty="0" smtClean="0"/>
            </a:br>
            <a:r>
              <a:rPr lang="en-US" dirty="0" smtClean="0"/>
              <a:t>Available With </a:t>
            </a:r>
            <a:br>
              <a:rPr lang="en-US" dirty="0" smtClean="0"/>
            </a:br>
            <a:r>
              <a:rPr lang="en-US" dirty="0" smtClean="0"/>
              <a:t>Reading A-Z License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3276600"/>
            <a:ext cx="6777317" cy="255602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Readers Theater</a:t>
            </a:r>
          </a:p>
          <a:p>
            <a:r>
              <a:rPr lang="en-US" dirty="0" smtClean="0"/>
              <a:t>Poetry Units</a:t>
            </a:r>
          </a:p>
          <a:p>
            <a:r>
              <a:rPr lang="en-US" dirty="0" smtClean="0"/>
              <a:t>Alphabet Units</a:t>
            </a:r>
          </a:p>
          <a:p>
            <a:r>
              <a:rPr lang="en-US" dirty="0" smtClean="0"/>
              <a:t>Assessments</a:t>
            </a:r>
          </a:p>
          <a:p>
            <a:r>
              <a:rPr lang="en-US" dirty="0" smtClean="0"/>
              <a:t>Lesson Plans</a:t>
            </a:r>
          </a:p>
          <a:p>
            <a:r>
              <a:rPr lang="en-US" dirty="0" smtClean="0"/>
              <a:t>Worksheets  and Graphic Organizers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07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733</TotalTime>
  <Words>252</Words>
  <Application>Microsoft Office PowerPoint</Application>
  <PresentationFormat>On-screen Show (4:3)</PresentationFormat>
  <Paragraphs>66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The ABC’s of Reading A-Z </vt:lpstr>
      <vt:lpstr>What Is Reading A-Z?</vt:lpstr>
      <vt:lpstr>Reading A-Z  Makes The Grade</vt:lpstr>
      <vt:lpstr>Apps for the iPods</vt:lpstr>
      <vt:lpstr>Book Resources</vt:lpstr>
      <vt:lpstr>B-Based On Research and      Best Practices</vt:lpstr>
      <vt:lpstr>C-Common Core Connections</vt:lpstr>
      <vt:lpstr>D-Differentiated Instruction  Resources</vt:lpstr>
      <vt:lpstr>Additional Resources Available With  Reading A-Z License</vt:lpstr>
      <vt:lpstr>License Pricing</vt:lpstr>
      <vt:lpstr>          Reading A-Z And Your Library A Winning Combination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Reading A-Z</dc:title>
  <dc:creator>Bob</dc:creator>
  <cp:lastModifiedBy>Bob</cp:lastModifiedBy>
  <cp:revision>32</cp:revision>
  <dcterms:created xsi:type="dcterms:W3CDTF">2012-08-05T21:16:28Z</dcterms:created>
  <dcterms:modified xsi:type="dcterms:W3CDTF">2012-08-21T02:52:25Z</dcterms:modified>
</cp:coreProperties>
</file>